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93" r:id="rId5"/>
    <p:sldMasterId id="2147483701" r:id="rId6"/>
  </p:sldMasterIdLst>
  <p:notesMasterIdLst>
    <p:notesMasterId r:id="rId14"/>
  </p:notesMasterIdLst>
  <p:handoutMasterIdLst>
    <p:handoutMasterId r:id="rId15"/>
  </p:handoutMasterIdLst>
  <p:sldIdLst>
    <p:sldId id="301" r:id="rId7"/>
    <p:sldId id="394" r:id="rId8"/>
    <p:sldId id="395" r:id="rId9"/>
    <p:sldId id="397" r:id="rId10"/>
    <p:sldId id="399" r:id="rId11"/>
    <p:sldId id="400" r:id="rId12"/>
    <p:sldId id="398" r:id="rId13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0000FF"/>
    <a:srgbClr val="FF00FF"/>
    <a:srgbClr val="CBF5DC"/>
    <a:srgbClr val="000066"/>
    <a:srgbClr val="3399FF"/>
    <a:srgbClr val="33CC33"/>
    <a:srgbClr val="00FF00"/>
    <a:srgbClr val="156834"/>
    <a:srgbClr val="762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1667" autoAdjust="0"/>
  </p:normalViewPr>
  <p:slideViewPr>
    <p:cSldViewPr>
      <p:cViewPr varScale="1">
        <p:scale>
          <a:sx n="59" d="100"/>
          <a:sy n="59" d="100"/>
        </p:scale>
        <p:origin x="8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26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8693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8693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98500"/>
            <a:ext cx="4656138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5" y="4421823"/>
            <a:ext cx="556387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59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47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999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547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115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4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04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216294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63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435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7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80416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3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80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2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30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625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1275427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ESA Monthly Seminar</a:t>
            </a:r>
            <a:endParaRPr lang="en-US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n-US" sz="2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36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Rip tillage: a gendered village case study in </a:t>
            </a:r>
            <a:r>
              <a:rPr lang="en-US" sz="3600" b="1" dirty="0" err="1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Kiteto</a:t>
            </a:r>
            <a:r>
              <a:rPr lang="en-US" sz="36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, Tanzania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B876C-2B5B-4141-B236-D456327C2974}"/>
              </a:ext>
            </a:extLst>
          </p:cNvPr>
          <p:cNvSpPr txBox="1"/>
          <p:nvPr/>
        </p:nvSpPr>
        <p:spPr>
          <a:xfrm>
            <a:off x="4267200" y="4305300"/>
            <a:ext cx="4762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Gundula Fischer, </a:t>
            </a:r>
            <a:r>
              <a:rPr lang="en-GB" sz="2400" b="1" dirty="0" err="1">
                <a:solidFill>
                  <a:srgbClr val="156635"/>
                </a:solidFill>
                <a:latin typeface="+mj-lt"/>
                <a:ea typeface="+mj-ea"/>
                <a:cs typeface="+mj-cs"/>
              </a:rPr>
              <a:t>Zamaradi</a:t>
            </a:r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 Said, </a:t>
            </a:r>
          </a:p>
          <a:p>
            <a:pPr algn="ctr"/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Julius </a:t>
            </a:r>
            <a:r>
              <a:rPr lang="en-GB" sz="2400" b="1" dirty="0" err="1">
                <a:solidFill>
                  <a:srgbClr val="156635"/>
                </a:solidFill>
                <a:latin typeface="+mj-lt"/>
                <a:ea typeface="+mj-ea"/>
                <a:cs typeface="+mj-cs"/>
              </a:rPr>
              <a:t>Anatory</a:t>
            </a:r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, and </a:t>
            </a:r>
            <a:r>
              <a:rPr lang="en-GB" sz="2400" b="1" dirty="0" err="1">
                <a:solidFill>
                  <a:srgbClr val="156635"/>
                </a:solidFill>
                <a:latin typeface="+mj-lt"/>
                <a:ea typeface="+mj-ea"/>
                <a:cs typeface="+mj-cs"/>
              </a:rPr>
              <a:t>Elirehema</a:t>
            </a:r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400" b="1" dirty="0" err="1">
                <a:solidFill>
                  <a:srgbClr val="156635"/>
                </a:solidFill>
                <a:latin typeface="+mj-lt"/>
                <a:ea typeface="+mj-ea"/>
                <a:cs typeface="+mj-cs"/>
              </a:rPr>
              <a:t>Swai</a:t>
            </a:r>
            <a:endParaRPr lang="en-GB" sz="2400" b="1" dirty="0">
              <a:solidFill>
                <a:srgbClr val="156635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GB" sz="2400" b="1" dirty="0">
                <a:solidFill>
                  <a:srgbClr val="156635"/>
                </a:solidFill>
                <a:latin typeface="+mj-lt"/>
                <a:ea typeface="+mj-ea"/>
                <a:cs typeface="+mj-cs"/>
              </a:rPr>
              <a:t>01 July, 2021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F3E219B-B561-AC40-BADA-F3452DAA9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74" y="3429000"/>
            <a:ext cx="4038600" cy="326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07"/>
    </mc:Choice>
    <mc:Fallback xmlns="">
      <p:transition spd="slow" advTm="1720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839200" cy="914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Outline of the case study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1816485-2B55-3E4D-BEA9-C0670273ADB8}"/>
              </a:ext>
            </a:extLst>
          </p:cNvPr>
          <p:cNvSpPr txBox="1"/>
          <p:nvPr/>
        </p:nvSpPr>
        <p:spPr>
          <a:xfrm>
            <a:off x="304800" y="2447836"/>
            <a:ext cx="41426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Kiperesa</a:t>
            </a:r>
            <a:r>
              <a:rPr lang="en-US" sz="2400" b="1" dirty="0"/>
              <a:t> and </a:t>
            </a:r>
            <a:r>
              <a:rPr lang="en-US" sz="2400" b="1" dirty="0" err="1"/>
              <a:t>Njoro</a:t>
            </a:r>
            <a:r>
              <a:rPr lang="en-US" sz="2400" b="1" dirty="0"/>
              <a:t>: </a:t>
            </a:r>
            <a:r>
              <a:rPr lang="en-US" sz="2400" dirty="0"/>
              <a:t>rip tillage versus disc ploughing</a:t>
            </a:r>
          </a:p>
          <a:p>
            <a:endParaRPr lang="en-US" sz="2400" b="1" dirty="0"/>
          </a:p>
          <a:p>
            <a:r>
              <a:rPr lang="en-US" sz="2400" b="1" dirty="0"/>
              <a:t>Sample: </a:t>
            </a:r>
            <a:r>
              <a:rPr lang="en-US" sz="2400" dirty="0"/>
              <a:t>16 women and 24 men farmers</a:t>
            </a:r>
          </a:p>
          <a:p>
            <a:endParaRPr lang="en-US" sz="2400" b="1" dirty="0"/>
          </a:p>
          <a:p>
            <a:r>
              <a:rPr lang="en-US" sz="2400" b="1" dirty="0"/>
              <a:t>Limited comparability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A632896-EF7F-AD43-A949-7A2286689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795078"/>
            <a:ext cx="2273300" cy="14605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09667B4-0486-2345-875A-344145F12CCB}"/>
              </a:ext>
            </a:extLst>
          </p:cNvPr>
          <p:cNvSpPr txBox="1"/>
          <p:nvPr/>
        </p:nvSpPr>
        <p:spPr>
          <a:xfrm>
            <a:off x="5182071" y="3048000"/>
            <a:ext cx="3934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Rip tillage bundle: </a:t>
            </a:r>
            <a:r>
              <a:rPr lang="en-US" sz="2400" dirty="0"/>
              <a:t>ripping, improved maize varieties, fertilizer, spacing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6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03"/>
    </mc:Choice>
    <mc:Fallback xmlns="">
      <p:transition spd="slow" advTm="7530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219200"/>
            <a:ext cx="5181600" cy="417969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accent6"/>
                </a:solidFill>
              </a:rPr>
              <a:t>Conceptual framework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0523657-50E1-1D4C-A2AB-1214C2332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142" y="1828800"/>
            <a:ext cx="6166658" cy="38862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FEC1D8C-EC70-7E4A-A186-29C448937706}"/>
              </a:ext>
            </a:extLst>
          </p:cNvPr>
          <p:cNvSpPr txBox="1"/>
          <p:nvPr/>
        </p:nvSpPr>
        <p:spPr>
          <a:xfrm>
            <a:off x="1600200" y="6350046"/>
            <a:ext cx="7031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Methods</a:t>
            </a:r>
            <a:r>
              <a:rPr lang="de-DE" dirty="0"/>
              <a:t>: </a:t>
            </a:r>
            <a:r>
              <a:rPr lang="de-DE" dirty="0" err="1"/>
              <a:t>focus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informant</a:t>
            </a:r>
            <a:r>
              <a:rPr lang="de-DE" dirty="0"/>
              <a:t> </a:t>
            </a:r>
            <a:r>
              <a:rPr lang="de-DE" dirty="0" err="1"/>
              <a:t>interviews</a:t>
            </a:r>
            <a:r>
              <a:rPr lang="de-DE" dirty="0"/>
              <a:t>,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profiles</a:t>
            </a:r>
            <a:r>
              <a:rPr lang="de-DE" dirty="0"/>
              <a:t>, </a:t>
            </a:r>
            <a:r>
              <a:rPr lang="de-DE" dirty="0" err="1"/>
              <a:t>survey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20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56"/>
    </mc:Choice>
    <mc:Fallback xmlns="">
      <p:transition spd="slow" advTm="7595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8839200" cy="646331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r>
              <a:rPr lang="en-US" sz="3600" b="1" dirty="0">
                <a:solidFill>
                  <a:schemeClr val="accent6"/>
                </a:solidFill>
              </a:rPr>
              <a:t>Productivity, environmental and human domains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2819400"/>
            <a:ext cx="845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Climate change observations</a:t>
            </a:r>
            <a:r>
              <a:rPr lang="en-US" sz="2400" dirty="0"/>
              <a:t>: changes in rainfall patterns over past five years, less rain, lower maize productivity</a:t>
            </a:r>
          </a:p>
          <a:p>
            <a:endParaRPr lang="en-US" sz="2400" dirty="0"/>
          </a:p>
          <a:p>
            <a:r>
              <a:rPr lang="en-US" sz="2400" b="1" dirty="0"/>
              <a:t>Productivity and attribution</a:t>
            </a:r>
            <a:r>
              <a:rPr lang="en-US" sz="2400" dirty="0"/>
              <a:t>: higher productivity in rip tillage fields, attribution to increased soil moisture, spacing, seeds and fertilizer</a:t>
            </a:r>
          </a:p>
          <a:p>
            <a:endParaRPr lang="en-US" sz="2400" dirty="0"/>
          </a:p>
          <a:p>
            <a:r>
              <a:rPr lang="en-US" sz="2400" b="1" dirty="0"/>
              <a:t>Food security</a:t>
            </a:r>
            <a:r>
              <a:rPr lang="en-US" sz="2400" dirty="0"/>
              <a:t>: months of food security roughly doubled (but not for women-headed households)</a:t>
            </a:r>
          </a:p>
        </p:txBody>
      </p:sp>
    </p:spTree>
    <p:extLst>
      <p:ext uri="{BB962C8B-B14F-4D97-AF65-F5344CB8AC3E}">
        <p14:creationId xmlns:p14="http://schemas.microsoft.com/office/powerpoint/2010/main" val="189139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22"/>
    </mc:Choice>
    <mc:Fallback xmlns="">
      <p:transition spd="slow" advTm="6292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" y="1066800"/>
            <a:ext cx="8839200" cy="646331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r>
              <a:rPr lang="en-US" sz="3600" b="1" dirty="0">
                <a:solidFill>
                  <a:schemeClr val="accent6"/>
                </a:solidFill>
              </a:rPr>
              <a:t>Economic domain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22098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Obstacles to increased application of bundle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80% of </a:t>
            </a:r>
            <a:r>
              <a:rPr lang="en-US" sz="2400" dirty="0" err="1"/>
              <a:t>Kiperesa</a:t>
            </a:r>
            <a:r>
              <a:rPr lang="en-US" sz="2400" dirty="0"/>
              <a:t> farmers use rip tillage on 1-2 acres despite larger landholdings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Limited land access for women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4E44B178-83EB-3E43-B1B6-3330926344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030406"/>
              </p:ext>
            </p:extLst>
          </p:nvPr>
        </p:nvGraphicFramePr>
        <p:xfrm>
          <a:off x="1555474" y="4451475"/>
          <a:ext cx="6033051" cy="1832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000">
                  <a:extLst>
                    <a:ext uri="{9D8B030D-6E8A-4147-A177-3AD203B41FA5}">
                      <a16:colId xmlns:a16="http://schemas.microsoft.com/office/drawing/2014/main" val="2191870320"/>
                    </a:ext>
                  </a:extLst>
                </a:gridCol>
                <a:gridCol w="1700127">
                  <a:extLst>
                    <a:ext uri="{9D8B030D-6E8A-4147-A177-3AD203B41FA5}">
                      <a16:colId xmlns:a16="http://schemas.microsoft.com/office/drawing/2014/main" val="1469515272"/>
                    </a:ext>
                  </a:extLst>
                </a:gridCol>
                <a:gridCol w="1604861">
                  <a:extLst>
                    <a:ext uri="{9D8B030D-6E8A-4147-A177-3AD203B41FA5}">
                      <a16:colId xmlns:a16="http://schemas.microsoft.com/office/drawing/2014/main" val="4262809950"/>
                    </a:ext>
                  </a:extLst>
                </a:gridCol>
                <a:gridCol w="2259063">
                  <a:extLst>
                    <a:ext uri="{9D8B030D-6E8A-4147-A177-3AD203B41FA5}">
                      <a16:colId xmlns:a16="http://schemas.microsoft.com/office/drawing/2014/main" val="126907606"/>
                    </a:ext>
                  </a:extLst>
                </a:gridCol>
              </a:tblGrid>
              <a:tr h="366451"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Men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Women in MHHs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Women in FHHs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338120"/>
                  </a:ext>
                </a:extLst>
              </a:tr>
              <a:tr h="366451"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1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Availability ripper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Payment inputs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Payment inputs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089834"/>
                  </a:ext>
                </a:extLst>
              </a:tr>
              <a:tr h="366451"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2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Payment inputs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Availability ripper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Labor requirement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425232"/>
                  </a:ext>
                </a:extLst>
              </a:tr>
              <a:tr h="732902"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Labor requirement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Labor requirement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effectLst/>
                        </a:rPr>
                        <a:t>Availability ripper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95" marR="61795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5621974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D1570338-C3D6-9E45-A0E6-D772E5622EFC}"/>
              </a:ext>
            </a:extLst>
          </p:cNvPr>
          <p:cNvSpPr txBox="1"/>
          <p:nvPr/>
        </p:nvSpPr>
        <p:spPr>
          <a:xfrm>
            <a:off x="1447800" y="4049486"/>
            <a:ext cx="2098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Ranking of obstacles</a:t>
            </a:r>
          </a:p>
        </p:txBody>
      </p:sp>
    </p:spTree>
    <p:extLst>
      <p:ext uri="{BB962C8B-B14F-4D97-AF65-F5344CB8AC3E}">
        <p14:creationId xmlns:p14="http://schemas.microsoft.com/office/powerpoint/2010/main" val="416185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22"/>
    </mc:Choice>
    <mc:Fallback xmlns="">
      <p:transition spd="slow" advTm="6292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487" y="776764"/>
            <a:ext cx="8839200" cy="646331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r>
              <a:rPr lang="en-US" sz="3600" b="1" dirty="0">
                <a:solidFill>
                  <a:schemeClr val="accent6"/>
                </a:solidFill>
              </a:rPr>
              <a:t>Human and social domains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9052" y="1752600"/>
            <a:ext cx="8216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Capacity to experiment</a:t>
            </a:r>
            <a:r>
              <a:rPr lang="en-US" sz="2400" dirty="0"/>
              <a:t>: “</a:t>
            </a:r>
            <a:r>
              <a:rPr lang="en-US" sz="2400" i="1" dirty="0"/>
              <a:t>the ability of the household to test innovations or management practices that are new to them</a:t>
            </a:r>
            <a:r>
              <a:rPr lang="en-US" sz="2400" dirty="0"/>
              <a:t>” (</a:t>
            </a:r>
            <a:r>
              <a:rPr lang="en-US" sz="2400" dirty="0" err="1"/>
              <a:t>Musumba</a:t>
            </a:r>
            <a:r>
              <a:rPr lang="en-US" sz="2400" dirty="0"/>
              <a:t> et al. 2017). Look inside the household? Entanglement with community processes?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0C45700-9A4E-B248-81DF-F16016438F06}"/>
              </a:ext>
            </a:extLst>
          </p:cNvPr>
          <p:cNvSpPr txBox="1"/>
          <p:nvPr/>
        </p:nvSpPr>
        <p:spPr>
          <a:xfrm>
            <a:off x="457200" y="3746020"/>
            <a:ext cx="2713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Low participation of women</a:t>
            </a:r>
            <a:r>
              <a:rPr lang="en-US" sz="2400" dirty="0"/>
              <a:t>: Self-selection? Perceived “unsuitability”?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92FDA2E0-B102-8945-9960-F2C735D81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067465"/>
              </p:ext>
            </p:extLst>
          </p:nvPr>
        </p:nvGraphicFramePr>
        <p:xfrm>
          <a:off x="4266509" y="3746021"/>
          <a:ext cx="3963091" cy="2502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263">
                  <a:extLst>
                    <a:ext uri="{9D8B030D-6E8A-4147-A177-3AD203B41FA5}">
                      <a16:colId xmlns:a16="http://schemas.microsoft.com/office/drawing/2014/main" val="511545542"/>
                    </a:ext>
                  </a:extLst>
                </a:gridCol>
                <a:gridCol w="1895648">
                  <a:extLst>
                    <a:ext uri="{9D8B030D-6E8A-4147-A177-3AD203B41FA5}">
                      <a16:colId xmlns:a16="http://schemas.microsoft.com/office/drawing/2014/main" val="990499872"/>
                    </a:ext>
                  </a:extLst>
                </a:gridCol>
                <a:gridCol w="1661180">
                  <a:extLst>
                    <a:ext uri="{9D8B030D-6E8A-4147-A177-3AD203B41FA5}">
                      <a16:colId xmlns:a16="http://schemas.microsoft.com/office/drawing/2014/main" val="4278089002"/>
                    </a:ext>
                  </a:extLst>
                </a:gridCol>
              </a:tblGrid>
              <a:tr h="556085"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Who at the community level is likely to receive mechanized tillage services first?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03904"/>
                  </a:ext>
                </a:extLst>
              </a:tr>
              <a:tr h="278042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</a:rPr>
                        <a:t>Kiperesa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effectLst/>
                        </a:rPr>
                        <a:t>Njoro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107529"/>
                  </a:ext>
                </a:extLst>
              </a:tr>
              <a:tr h="278042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1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Women farmers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</a:rPr>
                        <a:t>Men farmers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847464"/>
                  </a:ext>
                </a:extLst>
              </a:tr>
              <a:tr h="556085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2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Lead farmers and extension officers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</a:rPr>
                        <a:t>Lead farmers and extension officers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290792"/>
                  </a:ext>
                </a:extLst>
              </a:tr>
              <a:tr h="834127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3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Men farmers; both men and women farmers equally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21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518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22"/>
    </mc:Choice>
    <mc:Fallback xmlns="">
      <p:transition spd="slow" advTm="6292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4012"/>
            <a:ext cx="8839200" cy="838200"/>
          </a:xfrm>
        </p:spPr>
        <p:txBody>
          <a:bodyPr>
            <a:noAutofit/>
          </a:bodyPr>
          <a:lstStyle/>
          <a:p>
            <a:br>
              <a:rPr lang="en-US" sz="3200" b="1" dirty="0"/>
            </a:br>
            <a:r>
              <a:rPr lang="en-US" sz="3600" b="1" dirty="0">
                <a:solidFill>
                  <a:schemeClr val="accent6"/>
                </a:solidFill>
              </a:rPr>
              <a:t>Conclusions, recommendations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6700" y="22098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Limited availability of implement may reinforce inequalities: explore ways to increase equitable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Add components to bundle that promote labor flexibility, cooperation and equitable access to income at the household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Encourage participation of several household members in intervention activities: develop new invitation and activity formats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6E89E6C-3BC4-254B-ADF6-65F88B2D0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5105499"/>
            <a:ext cx="2273300" cy="121697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B92922E-D88F-9E4B-904D-1E3050AF725F}"/>
              </a:ext>
            </a:extLst>
          </p:cNvPr>
          <p:cNvSpPr txBox="1"/>
          <p:nvPr/>
        </p:nvSpPr>
        <p:spPr>
          <a:xfrm>
            <a:off x="3492500" y="5638800"/>
            <a:ext cx="5289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Development of social components of  </a:t>
            </a:r>
            <a:r>
              <a:rPr lang="en-US" sz="2400" b="1" u="sng" dirty="0"/>
              <a:t>socio</a:t>
            </a:r>
            <a:r>
              <a:rPr lang="en-US" sz="2400" dirty="0"/>
              <a:t>-technological bundles</a:t>
            </a:r>
          </a:p>
        </p:txBody>
      </p:sp>
    </p:spTree>
    <p:extLst>
      <p:ext uri="{BB962C8B-B14F-4D97-AF65-F5344CB8AC3E}">
        <p14:creationId xmlns:p14="http://schemas.microsoft.com/office/powerpoint/2010/main" val="106649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41"/>
    </mc:Choice>
    <mc:Fallback xmlns="">
      <p:transition spd="slow" advTm="74441"/>
    </mc:Fallback>
  </mc:AlternateContent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3" ma:contentTypeDescription="Create a new document." ma:contentTypeScope="" ma:versionID="671f3747dd9c1b83994d8e4bb5674d52">
  <xsd:schema xmlns:xsd="http://www.w3.org/2001/XMLSchema" xmlns:xs="http://www.w3.org/2001/XMLSchema" xmlns:p="http://schemas.microsoft.com/office/2006/metadata/properties" xmlns:ns3="d633d9b0-d173-42ee-9584-b0cffcfb3934" xmlns:ns4="9c5b454a-81d6-46c5-be72-8d9b04583a2d" targetNamespace="http://schemas.microsoft.com/office/2006/metadata/properties" ma:root="true" ma:fieldsID="64fcd55dd62a0e79af38d71864eeb7ef" ns3:_="" ns4:_="">
    <xsd:import namespace="d633d9b0-d173-42ee-9584-b0cffcfb3934"/>
    <xsd:import namespace="9c5b454a-81d6-46c5-be72-8d9b04583a2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3:SharedWithDetails" minOccurs="0"/>
                <xsd:element ref="ns3:SharingHintHash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9c5b454a-81d6-46c5-be72-8d9b04583a2d"/>
    <ds:schemaRef ds:uri="http://purl.org/dc/dcmitype/"/>
    <ds:schemaRef ds:uri="http://schemas.microsoft.com/office/infopath/2007/PartnerControls"/>
    <ds:schemaRef ds:uri="d633d9b0-d173-42ee-9584-b0cffcfb3934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A0D3EAF-C01C-4DE3-B9CF-F5AE36271F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33d9b0-d173-42ee-9584-b0cffcfb3934"/>
    <ds:schemaRef ds:uri="9c5b454a-81d6-46c5-be72-8d9b04583a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0</TotalTime>
  <Words>373</Words>
  <Application>Microsoft Office PowerPoint</Application>
  <PresentationFormat>On-screen Show (4:3)</PresentationFormat>
  <Paragraphs>70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</vt:lpstr>
      <vt:lpstr>1_Custom Design</vt:lpstr>
      <vt:lpstr>2_Custom Design</vt:lpstr>
      <vt:lpstr>3_Custom Design</vt:lpstr>
      <vt:lpstr>PowerPoint Presentation</vt:lpstr>
      <vt:lpstr>Outline of the case study</vt:lpstr>
      <vt:lpstr>Conceptual framework</vt:lpstr>
      <vt:lpstr> Productivity, environmental and human domains</vt:lpstr>
      <vt:lpstr> Economic domain</vt:lpstr>
      <vt:lpstr> Human and social domains</vt:lpstr>
      <vt:lpstr> Conclusions, 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Eveline Massam</cp:lastModifiedBy>
  <cp:revision>482</cp:revision>
  <cp:lastPrinted>2020-11-02T13:32:56Z</cp:lastPrinted>
  <dcterms:created xsi:type="dcterms:W3CDTF">2018-05-19T10:21:56Z</dcterms:created>
  <dcterms:modified xsi:type="dcterms:W3CDTF">2021-07-12T12:25:00Z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